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>
        <p:scale>
          <a:sx n="100" d="100"/>
          <a:sy n="100" d="100"/>
        </p:scale>
        <p:origin x="3078" y="17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81058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347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733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32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617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078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565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71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3157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49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663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480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26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81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444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254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614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E5FB024-D7AD-4EDC-B7E2-13323281C292}" type="datetimeFigureOut">
              <a:rPr lang="ru-RU" smtClean="0"/>
              <a:pPr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4255074-8B28-43C9-974C-31CFCD0D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434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ivanova_o_f.a2b2.ru/events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rafamania.net/uploads/posts/2013-08/thumbs/1376817450_4-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318"/>
          <a:stretch/>
        </p:blipFill>
        <p:spPr bwMode="auto">
          <a:xfrm>
            <a:off x="0" y="0"/>
            <a:ext cx="12192000" cy="47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7399" y="2702257"/>
            <a:ext cx="10376469" cy="560923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</a:rPr>
              <a:t>«</a:t>
            </a:r>
            <a:r>
              <a:rPr lang="ru-RU" sz="4900" b="1" dirty="0">
                <a:solidFill>
                  <a:srgbClr val="FF0000"/>
                </a:solidFill>
              </a:rPr>
              <a:t>Особенности использования театрализованной деятельности </a:t>
            </a:r>
            <a:r>
              <a:rPr lang="ru-RU" sz="4900" b="1" dirty="0" smtClean="0">
                <a:solidFill>
                  <a:srgbClr val="FF0000"/>
                </a:solidFill>
              </a:rPr>
              <a:t/>
            </a:r>
            <a:br>
              <a:rPr lang="ru-RU" sz="4900" b="1" dirty="0" smtClean="0">
                <a:solidFill>
                  <a:srgbClr val="FF0000"/>
                </a:solidFill>
              </a:rPr>
            </a:br>
            <a:r>
              <a:rPr lang="ru-RU" sz="4900" b="1" dirty="0" smtClean="0">
                <a:solidFill>
                  <a:srgbClr val="FF0000"/>
                </a:solidFill>
              </a:rPr>
              <a:t>в </a:t>
            </a:r>
            <a:r>
              <a:rPr lang="ru-RU" sz="4900" b="1" dirty="0">
                <a:solidFill>
                  <a:srgbClr val="FF0000"/>
                </a:solidFill>
              </a:rPr>
              <a:t>коррекционной работе с детьми</a:t>
            </a:r>
            <a:r>
              <a:rPr lang="ru-RU" sz="4900" b="1" dirty="0" smtClean="0">
                <a:solidFill>
                  <a:srgbClr val="FF0000"/>
                </a:solidFill>
              </a:rPr>
              <a:t>»</a:t>
            </a:r>
            <a:r>
              <a:rPr lang="ru-RU" sz="4900" b="1" dirty="0">
                <a:solidFill>
                  <a:srgbClr val="FF0000"/>
                </a:solidFill>
              </a:rPr>
              <a:t/>
            </a:r>
            <a:br>
              <a:rPr lang="ru-RU" sz="4900" b="1" dirty="0">
                <a:solidFill>
                  <a:srgbClr val="FF0000"/>
                </a:solidFill>
              </a:rPr>
            </a:br>
            <a:r>
              <a:rPr lang="ru-RU" sz="2200" dirty="0"/>
              <a:t> </a:t>
            </a:r>
            <a:br>
              <a:rPr lang="ru-RU" sz="2200" dirty="0"/>
            </a:br>
            <a:r>
              <a:rPr lang="ru-RU" sz="1800" dirty="0" smtClean="0">
                <a:hlinkClick r:id="rId3"/>
              </a:rPr>
              <a:t>Мероприятия</a:t>
            </a: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 smtClean="0"/>
              <a:t>						</a:t>
            </a:r>
            <a:r>
              <a:rPr lang="ru-RU" sz="2700" dirty="0" smtClean="0">
                <a:latin typeface="+mn-lt"/>
              </a:rPr>
              <a:t> Учитель-логопед </a:t>
            </a:r>
            <a:br>
              <a:rPr lang="ru-RU" sz="2700" dirty="0" smtClean="0">
                <a:latin typeface="+mn-lt"/>
              </a:rPr>
            </a:br>
            <a:r>
              <a:rPr lang="ru-RU" sz="2700" dirty="0" smtClean="0">
                <a:latin typeface="+mn-lt"/>
              </a:rPr>
              <a:t>							МБДОУ № 10 «Золушка»</a:t>
            </a: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ru-RU" sz="2700" dirty="0" smtClean="0">
                <a:latin typeface="+mn-lt"/>
              </a:rPr>
              <a:t>							   Ольга Фёдоровна Иванова</a:t>
            </a:r>
            <a:r>
              <a:rPr lang="ru-RU" sz="2700" dirty="0">
                <a:latin typeface="+mn-lt"/>
              </a:rPr>
              <a:t/>
            </a:r>
            <a:br>
              <a:rPr lang="ru-RU" sz="2700" dirty="0">
                <a:latin typeface="+mn-lt"/>
              </a:rPr>
            </a:br>
            <a:r>
              <a:rPr lang="ru-RU" sz="2700" dirty="0">
                <a:latin typeface="+mn-lt"/>
              </a:rPr>
              <a:t>  </a:t>
            </a:r>
            <a:br>
              <a:rPr lang="ru-RU" sz="2700" dirty="0">
                <a:latin typeface="+mn-lt"/>
              </a:rPr>
            </a:b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940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623"/>
    </mc:Choice>
    <mc:Fallback>
      <p:transition spd="slow" advTm="1262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6347" y="139415"/>
            <a:ext cx="8381000" cy="54561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691121" y="4025922"/>
            <a:ext cx="28275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подводим к освоению текста в процессе действий с куклой</a:t>
            </a:r>
          </a:p>
        </p:txBody>
      </p:sp>
    </p:spTree>
    <p:extLst>
      <p:ext uri="{BB962C8B-B14F-4D97-AF65-F5344CB8AC3E}">
        <p14:creationId xmlns:p14="http://schemas.microsoft.com/office/powerpoint/2010/main" xmlns="" val="386957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522"/>
    </mc:Choice>
    <mc:Fallback>
      <p:transition spd="slow" advTm="1252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73647" y="262247"/>
            <a:ext cx="4472059" cy="533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241575" y="2494228"/>
            <a:ext cx="40897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</a:t>
            </a:r>
            <a:r>
              <a:rPr lang="ru-RU" sz="2400" dirty="0" smtClean="0"/>
              <a:t>чим </a:t>
            </a:r>
            <a:r>
              <a:rPr lang="ru-RU" sz="2400" dirty="0"/>
              <a:t>«артистов» не только слушать друг друга, но и двигаться  в парах, передавать интонацию вопроса, ответа</a:t>
            </a:r>
          </a:p>
        </p:txBody>
      </p:sp>
    </p:spTree>
    <p:extLst>
      <p:ext uri="{BB962C8B-B14F-4D97-AF65-F5344CB8AC3E}">
        <p14:creationId xmlns:p14="http://schemas.microsoft.com/office/powerpoint/2010/main" xmlns="" val="398569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363"/>
    </mc:Choice>
    <mc:Fallback>
      <p:transition spd="slow" advTm="1436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83451" y="153062"/>
            <a:ext cx="4312132" cy="54561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32143" y="3570757"/>
            <a:ext cx="3844119" cy="184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650"/>
              </a:lnSpc>
              <a:spcAft>
                <a:spcPts val="750"/>
              </a:spcAft>
            </a:pPr>
            <a:r>
              <a:rPr lang="ru-RU" sz="2400" dirty="0"/>
              <a:t>Драматизация  в диалогах учат детей  умению глядеть в глаза, сопереживать, сочувствовать, слушать партнёра, вместе двигаться,  вместе  радоваться</a:t>
            </a:r>
          </a:p>
        </p:txBody>
      </p:sp>
    </p:spTree>
    <p:extLst>
      <p:ext uri="{BB962C8B-B14F-4D97-AF65-F5344CB8AC3E}">
        <p14:creationId xmlns:p14="http://schemas.microsoft.com/office/powerpoint/2010/main" xmlns="" val="78682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802"/>
    </mc:Choice>
    <mc:Fallback>
      <p:transition spd="slow" advTm="138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4905" y="125769"/>
            <a:ext cx="9284314" cy="48475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187251" y="5073134"/>
            <a:ext cx="5126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Сказка день рождения «Снегурочки»</a:t>
            </a:r>
          </a:p>
        </p:txBody>
      </p:sp>
    </p:spTree>
    <p:extLst>
      <p:ext uri="{BB962C8B-B14F-4D97-AF65-F5344CB8AC3E}">
        <p14:creationId xmlns:p14="http://schemas.microsoft.com/office/powerpoint/2010/main" xmlns="" val="282330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963"/>
    </mc:Choice>
    <mc:Fallback>
      <p:transition spd="slow" advTm="1396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3768" y="102624"/>
            <a:ext cx="9875575" cy="50088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958210" y="5111505"/>
            <a:ext cx="5437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Новогодняя сказка «Лягушка-царевна» </a:t>
            </a:r>
          </a:p>
        </p:txBody>
      </p:sp>
    </p:spTree>
    <p:extLst>
      <p:ext uri="{BB962C8B-B14F-4D97-AF65-F5344CB8AC3E}">
        <p14:creationId xmlns:p14="http://schemas.microsoft.com/office/powerpoint/2010/main" xmlns="" val="298647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779"/>
    </mc:Choice>
    <mc:Fallback>
      <p:transition spd="slow" advTm="1477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33734" y="139416"/>
            <a:ext cx="8215484" cy="5475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2949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931"/>
    </mc:Choice>
    <mc:Fallback>
      <p:transition spd="slow" advTm="1493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cummins-vrn.ru/labraries/image/aHR0cDovLzkwMGlnci5uZXQvZGF0YXMvbWtoay9LdWtvbG5vZS1pc2t1c3N0dm8vMDAxMi0wMTItU3Bhc2liby16YS12bmltYW5pZS5qcGc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997"/>
          <a:stretch/>
        </p:blipFill>
        <p:spPr bwMode="auto">
          <a:xfrm>
            <a:off x="0" y="-1"/>
            <a:ext cx="12192000" cy="686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870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293"/>
    </mc:Choice>
    <mc:Fallback>
      <p:transition spd="slow" advTm="342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62067" y="655093"/>
            <a:ext cx="7861110" cy="495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«Вы никогда не думали, как было бы хорошо начать</a:t>
            </a:r>
          </a:p>
          <a:p>
            <a:pPr marL="0" indent="0">
              <a:buNone/>
            </a:pPr>
            <a:r>
              <a:rPr lang="ru-RU" sz="2400" dirty="0"/>
              <a:t>создание детского театра с детского возраста?</a:t>
            </a:r>
          </a:p>
          <a:p>
            <a:pPr marL="0" indent="0">
              <a:buNone/>
            </a:pPr>
            <a:r>
              <a:rPr lang="ru-RU" sz="2400" dirty="0"/>
              <a:t>Ведь инстинкт игры с перевоплощением есть у каждого</a:t>
            </a:r>
          </a:p>
          <a:p>
            <a:pPr marL="0" indent="0">
              <a:buNone/>
            </a:pPr>
            <a:r>
              <a:rPr lang="ru-RU" sz="2400" dirty="0"/>
              <a:t>ребёнка. Эта страсть перевоплощаться у многих детей</a:t>
            </a:r>
          </a:p>
          <a:p>
            <a:pPr marL="0" indent="0">
              <a:buNone/>
            </a:pPr>
            <a:r>
              <a:rPr lang="ru-RU" sz="2400" dirty="0"/>
              <a:t>звучит ярко, талантливо, вызывает подчас недоумение</a:t>
            </a:r>
          </a:p>
          <a:p>
            <a:pPr marL="0" indent="0">
              <a:buNone/>
            </a:pPr>
            <a:r>
              <a:rPr lang="ru-RU" sz="2400" dirty="0"/>
              <a:t>у нас, профессиональных артистов».</a:t>
            </a:r>
          </a:p>
          <a:p>
            <a:pPr marL="0" indent="0">
              <a:buNone/>
            </a:pPr>
            <a:r>
              <a:rPr lang="ru-RU" sz="2400" dirty="0" smtClean="0"/>
              <a:t>                                             К. С. Станиславский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137" y="941695"/>
            <a:ext cx="2934269" cy="3370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7688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361"/>
    </mc:Choice>
    <mc:Fallback>
      <p:transition spd="slow" advTm="1336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0125" y="109182"/>
            <a:ext cx="7738281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024882" y="1214651"/>
            <a:ext cx="3370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cap="all" dirty="0"/>
              <a:t>Индивидуальное разучивание ролей. Закрепление поставленных звуков в  слогах, словах и фразовой речи.</a:t>
            </a:r>
          </a:p>
        </p:txBody>
      </p:sp>
    </p:spTree>
    <p:extLst>
      <p:ext uri="{BB962C8B-B14F-4D97-AF65-F5344CB8AC3E}">
        <p14:creationId xmlns:p14="http://schemas.microsoft.com/office/powerpoint/2010/main" xmlns="" val="84298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963"/>
    </mc:Choice>
    <mc:Fallback>
      <p:transition spd="slow" advTm="1296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5644" y="464025"/>
            <a:ext cx="8762696" cy="5154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007522" y="1173707"/>
            <a:ext cx="28114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cap="all" smtClean="0"/>
              <a:t>В начале </a:t>
            </a:r>
            <a:r>
              <a:rPr lang="ru-RU" sz="2000" cap="all" dirty="0"/>
              <a:t>учебного года отрабатываем  артикуляционную позицию гласных звуков, конструируем буквы </a:t>
            </a:r>
            <a:r>
              <a:rPr lang="ru-RU" sz="2000" cap="all" dirty="0" smtClean="0"/>
              <a:t> рисуем     и иллюстрируем  их  в </a:t>
            </a:r>
            <a:r>
              <a:rPr lang="ru-RU" sz="2000" cap="all" dirty="0"/>
              <a:t>альбомах, </a:t>
            </a:r>
            <a:r>
              <a:rPr lang="ru-RU" sz="2000" cap="all" dirty="0" smtClean="0"/>
              <a:t>, штрихуем. </a:t>
            </a:r>
            <a:endParaRPr lang="ru-RU" sz="2000" cap="all" dirty="0"/>
          </a:p>
        </p:txBody>
      </p:sp>
    </p:spTree>
    <p:extLst>
      <p:ext uri="{BB962C8B-B14F-4D97-AF65-F5344CB8AC3E}">
        <p14:creationId xmlns:p14="http://schemas.microsoft.com/office/powerpoint/2010/main" xmlns="" val="87837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386"/>
    </mc:Choice>
    <mc:Fallback>
      <p:transition spd="slow" advTm="1238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1035" y="245660"/>
            <a:ext cx="9329568" cy="53479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9526137" y="2915983"/>
            <a:ext cx="22245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cap="all" dirty="0"/>
              <a:t>Затем дети выступают перед родителями на родительском собрании</a:t>
            </a:r>
          </a:p>
        </p:txBody>
      </p:sp>
    </p:spTree>
    <p:extLst>
      <p:ext uri="{BB962C8B-B14F-4D97-AF65-F5344CB8AC3E}">
        <p14:creationId xmlns:p14="http://schemas.microsoft.com/office/powerpoint/2010/main" xmlns="" val="73110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954"/>
    </mc:Choice>
    <mc:Fallback>
      <p:transition spd="slow" advTm="139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69072" y="163773"/>
            <a:ext cx="3826510" cy="5431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773003" y="2051022"/>
            <a:ext cx="5923128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400" cap="all" dirty="0"/>
              <a:t>Звукоподражания  на сохранные звуки /доступные  для всех </a:t>
            </a:r>
            <a:r>
              <a:rPr lang="ru-RU" sz="2400" cap="all" dirty="0" smtClean="0"/>
              <a:t>детей /</a:t>
            </a:r>
            <a:endParaRPr lang="ru-RU" sz="2400" cap="all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cap="all" dirty="0"/>
              <a:t>Ребёнок исполняет роль медведя. У него не поставлен звук [Р].                                                                 Для звукоподражания используем низкий гласный звук:  Ы____, Ы_____. </a:t>
            </a:r>
          </a:p>
        </p:txBody>
      </p:sp>
    </p:spTree>
    <p:extLst>
      <p:ext uri="{BB962C8B-B14F-4D97-AF65-F5344CB8AC3E}">
        <p14:creationId xmlns:p14="http://schemas.microsoft.com/office/powerpoint/2010/main" xmlns="" val="125829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451"/>
    </mc:Choice>
    <mc:Fallback>
      <p:transition spd="slow" advTm="144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7768" y="166712"/>
            <a:ext cx="6699760" cy="53130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028597" y="1282890"/>
            <a:ext cx="44355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cap="all" dirty="0"/>
              <a:t>Большое внимание уделяем музыкально-ритмическим играм </a:t>
            </a:r>
            <a:r>
              <a:rPr lang="ru-RU" sz="2400" cap="all" dirty="0" smtClean="0"/>
              <a:t> «</a:t>
            </a:r>
            <a:r>
              <a:rPr lang="ru-RU" sz="2400" cap="all" dirty="0"/>
              <a:t>Угадай, что звучит», музыкальной ритмикой в сопровождении музыкального руководителя Оксаны Степановны.</a:t>
            </a:r>
          </a:p>
        </p:txBody>
      </p:sp>
    </p:spTree>
    <p:extLst>
      <p:ext uri="{BB962C8B-B14F-4D97-AF65-F5344CB8AC3E}">
        <p14:creationId xmlns:p14="http://schemas.microsoft.com/office/powerpoint/2010/main" xmlns="" val="298709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275"/>
    </mc:Choice>
    <mc:Fallback>
      <p:transition spd="slow" advTm="132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6678" y="112120"/>
            <a:ext cx="8816863" cy="54152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056371" y="2049468"/>
            <a:ext cx="28990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Лиса по лесу ходила. </a:t>
            </a:r>
            <a:endParaRPr lang="ru-RU" sz="2000" dirty="0" smtClean="0"/>
          </a:p>
          <a:p>
            <a:r>
              <a:rPr lang="ru-RU" sz="2000" dirty="0" smtClean="0"/>
              <a:t> </a:t>
            </a:r>
            <a:r>
              <a:rPr lang="ru-RU" sz="2000" dirty="0"/>
              <a:t>А - ла-да-ла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 smtClean="0"/>
              <a:t>Лиса </a:t>
            </a:r>
            <a:r>
              <a:rPr lang="ru-RU" sz="2000" dirty="0"/>
              <a:t>голосом вопила. </a:t>
            </a:r>
            <a:endParaRPr lang="ru-RU" sz="2000" dirty="0" smtClean="0"/>
          </a:p>
          <a:p>
            <a:r>
              <a:rPr lang="ru-RU" sz="2000" dirty="0" smtClean="0"/>
              <a:t>А </a:t>
            </a:r>
            <a:r>
              <a:rPr lang="ru-RU" sz="2000" dirty="0"/>
              <a:t>- ла-да-ла.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Лиса </a:t>
            </a:r>
            <a:r>
              <a:rPr lang="ru-RU" sz="2000" dirty="0"/>
              <a:t>лычки драла.      </a:t>
            </a:r>
            <a:endParaRPr lang="ru-RU" sz="2000" dirty="0" smtClean="0"/>
          </a:p>
          <a:p>
            <a:r>
              <a:rPr lang="ru-RU" sz="2000" dirty="0" smtClean="0"/>
              <a:t>А </a:t>
            </a:r>
            <a:r>
              <a:rPr lang="ru-RU" sz="2000" dirty="0"/>
              <a:t>- ла-да-ла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/>
              <a:t>Лиса лапотки плела.   </a:t>
            </a:r>
            <a:endParaRPr lang="ru-RU" sz="2000" dirty="0" smtClean="0"/>
          </a:p>
          <a:p>
            <a:r>
              <a:rPr lang="ru-RU" sz="2000" dirty="0" smtClean="0"/>
              <a:t>А </a:t>
            </a:r>
            <a:r>
              <a:rPr lang="ru-RU" sz="2000" dirty="0"/>
              <a:t>- ла-да-ла.</a:t>
            </a:r>
          </a:p>
        </p:txBody>
      </p:sp>
    </p:spTree>
    <p:extLst>
      <p:ext uri="{BB962C8B-B14F-4D97-AF65-F5344CB8AC3E}">
        <p14:creationId xmlns:p14="http://schemas.microsoft.com/office/powerpoint/2010/main" xmlns="" val="24353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346"/>
    </mc:Choice>
    <mc:Fallback>
      <p:transition spd="slow" advTm="1334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3566" y="129902"/>
            <a:ext cx="11023582" cy="48204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7121497" y="5059487"/>
            <a:ext cx="44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учим ребенка вождению куклы</a:t>
            </a:r>
          </a:p>
        </p:txBody>
      </p:sp>
    </p:spTree>
    <p:extLst>
      <p:ext uri="{BB962C8B-B14F-4D97-AF65-F5344CB8AC3E}">
        <p14:creationId xmlns:p14="http://schemas.microsoft.com/office/powerpoint/2010/main" xmlns="" val="219717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756"/>
    </mc:Choice>
    <mc:Fallback>
      <p:transition spd="slow" advTm="15756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</TotalTime>
  <Words>259</Words>
  <Application>Microsoft Office PowerPoint</Application>
  <PresentationFormat>Произвольный</PresentationFormat>
  <Paragraphs>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Главное мероприятие</vt:lpstr>
      <vt:lpstr>«Особенности использования театрализованной деятельности  в коррекционной работе с детьми»   Мероприятия         Учитель-логопед         МБДОУ № 10 «Золушка»           Ольга Фёдоровна Иванова     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 муниципального образования городской округ «Охинский» МБДОУ детский сад №10 «Золушка»  г. Охи         «Особенности использования театрализованной деятельности в коррекционной работе с детьми»             Учитель-логопед          МБДОУ № 10 «Золушка»            Ольга Фёдоровна Иванова         21.12.2015 г. г. Оха,  Сахалинская область.</dc:title>
  <dc:creator>НАДЕЖДА</dc:creator>
  <cp:lastModifiedBy>Анна</cp:lastModifiedBy>
  <cp:revision>16</cp:revision>
  <dcterms:created xsi:type="dcterms:W3CDTF">2015-12-20T08:24:35Z</dcterms:created>
  <dcterms:modified xsi:type="dcterms:W3CDTF">2017-03-08T04:32:59Z</dcterms:modified>
</cp:coreProperties>
</file>